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67" r:id="rId3"/>
    <p:sldId id="268" r:id="rId4"/>
    <p:sldId id="272" r:id="rId5"/>
    <p:sldId id="269" r:id="rId6"/>
    <p:sldId id="270" r:id="rId7"/>
    <p:sldId id="271" r:id="rId8"/>
    <p:sldId id="266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19217A-D88B-4F1E-9C76-B1C659EF72F4}" v="156" dt="2023-06-24T22:09:01.258"/>
    <p1510:client id="{3FC8B4C5-CA6A-44B8-AD75-BAF3447DFDE9}" v="1177" dt="2023-06-24T19:02:06.430"/>
    <p1510:client id="{438E7B35-3269-42A2-9F42-D01E5FEC534A}" v="1" dt="2023-06-25T00:36:08.475"/>
    <p1510:client id="{53948E54-4F87-48DA-87B1-E00FA677105C}" v="25" dt="2023-06-24T18:11:29.411"/>
    <p1510:client id="{93338B0A-64BD-4A29-B1BD-BFAC791B7786}" v="100" dt="2023-06-24T14:52:29.340"/>
    <p1510:client id="{9A44AA69-F03B-4473-A790-5ECBFCDEBE22}" v="5" dt="2023-06-24T14:27:15.258"/>
    <p1510:client id="{A2CC5815-A14E-449A-B592-4C3F4014DC2B}" v="303" dt="2023-06-24T15:01:30.752"/>
    <p1510:client id="{D554518A-D75F-4617-AD09-339574F1543A}" v="76" dt="2023-06-24T19:09:23.9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3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083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669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2099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27250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330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02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757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16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955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316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899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35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760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291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333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69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6/25/2023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682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drive.google.com/file/d/1hiqSAc0zgecxpM-BwRM-2eH0L5oTiPa8/view?usp=sharing" TargetMode="Externa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B457C6-F5DD-4508-BC47-CDF533D41F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/>
              <a:t>Кейс - Самолет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D7662C5-5056-40DF-95C0-F4312D40E0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/>
              <a:t>Команда - </a:t>
            </a:r>
            <a:r>
              <a:rPr lang="ru-RU" err="1"/>
              <a:t>Нейроманты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2072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FD0F90-7E76-1269-C0D5-2B1CDA86C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Команда проекта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CAE5D3-930C-DD35-AF9A-AA7E65963775}"/>
              </a:ext>
            </a:extLst>
          </p:cNvPr>
          <p:cNvSpPr txBox="1"/>
          <p:nvPr/>
        </p:nvSpPr>
        <p:spPr>
          <a:xfrm>
            <a:off x="921488" y="4793511"/>
            <a:ext cx="212296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Васильев Антон, Проектировщик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705AC-4A70-F220-A80B-DF7019F4A559}"/>
              </a:ext>
            </a:extLst>
          </p:cNvPr>
          <p:cNvSpPr txBox="1"/>
          <p:nvPr/>
        </p:nvSpPr>
        <p:spPr>
          <a:xfrm>
            <a:off x="4722626" y="4793511"/>
            <a:ext cx="266345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Каменев Александр, Разработчик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FF55E-08A7-1DC5-C896-D3915CA6790B}"/>
              </a:ext>
            </a:extLst>
          </p:cNvPr>
          <p:cNvSpPr txBox="1"/>
          <p:nvPr/>
        </p:nvSpPr>
        <p:spPr>
          <a:xfrm>
            <a:off x="8816162" y="4793510"/>
            <a:ext cx="259257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Сысоев Александр, Аналитик</a:t>
            </a:r>
          </a:p>
        </p:txBody>
      </p:sp>
      <p:pic>
        <p:nvPicPr>
          <p:cNvPr id="7" name="Рисунок 7" descr="Изображение выглядит как человек, головной убор, очки, шляпа&#10;&#10;Автоматически созданное описание">
            <a:extLst>
              <a:ext uri="{FF2B5EF4-FFF2-40B4-BE49-F238E27FC236}">
                <a16:creationId xmlns:a16="http://schemas.microsoft.com/office/drawing/2014/main" id="{E9EA364C-4A52-D7B8-3E79-B0E462A076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28" r="3321" b="328"/>
          <a:stretch/>
        </p:blipFill>
        <p:spPr>
          <a:xfrm>
            <a:off x="4820204" y="1974889"/>
            <a:ext cx="2329796" cy="2695578"/>
          </a:xfrm>
          <a:prstGeom prst="rect">
            <a:avLst/>
          </a:prstGeom>
        </p:spPr>
      </p:pic>
      <p:pic>
        <p:nvPicPr>
          <p:cNvPr id="8" name="Рисунок 8" descr="Изображение выглядит как человек, на открытом воздухе, улыбающийся, позирование&#10;&#10;Автоматически созданное описание">
            <a:extLst>
              <a:ext uri="{FF2B5EF4-FFF2-40B4-BE49-F238E27FC236}">
                <a16:creationId xmlns:a16="http://schemas.microsoft.com/office/drawing/2014/main" id="{3F4673BD-9FB8-8DB2-CDE4-88A863170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37" y="1925821"/>
            <a:ext cx="2305050" cy="2705100"/>
          </a:xfrm>
          <a:prstGeom prst="rect">
            <a:avLst/>
          </a:prstGeom>
        </p:spPr>
      </p:pic>
      <p:pic>
        <p:nvPicPr>
          <p:cNvPr id="9" name="Рисунок 9" descr="Изображение выглядит как человек, взгляд, волосы, смотрящий&#10;&#10;Автоматически созданное описание">
            <a:extLst>
              <a:ext uri="{FF2B5EF4-FFF2-40B4-BE49-F238E27FC236}">
                <a16:creationId xmlns:a16="http://schemas.microsoft.com/office/drawing/2014/main" id="{6F50B789-869D-9951-4FE5-09ED8C8FE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4888" y="2005807"/>
            <a:ext cx="1936898" cy="26248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F7D6B0-7B50-DC22-6555-4CD65F6E36AB}"/>
              </a:ext>
            </a:extLst>
          </p:cNvPr>
          <p:cNvSpPr txBox="1"/>
          <p:nvPr/>
        </p:nvSpPr>
        <p:spPr>
          <a:xfrm>
            <a:off x="646813" y="5892209"/>
            <a:ext cx="1076546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Студенты - одногруппники САФУ, решили </a:t>
            </a:r>
            <a:r>
              <a:rPr lang="ru-RU">
                <a:ea typeface="+mn-lt"/>
                <a:cs typeface="+mn-lt"/>
              </a:rPr>
              <a:t>проверить свои навыки и опыт решать сложные задачи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4489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C028B4-3C8D-6958-9E61-B5740CC16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Проблематика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F9485D-E4EB-3E42-5376-FBFDE27D1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6079" y="2735173"/>
            <a:ext cx="8946541" cy="11209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/>
              <a:t>Проводится закупка арматуры. Необходимо составить алгоритм предсказания цен на нее, который бы позволил максимально сэкономить на закупке</a:t>
            </a:r>
          </a:p>
        </p:txBody>
      </p:sp>
    </p:spTree>
    <p:extLst>
      <p:ext uri="{BB962C8B-B14F-4D97-AF65-F5344CB8AC3E}">
        <p14:creationId xmlns:p14="http://schemas.microsoft.com/office/powerpoint/2010/main" val="373610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4CF3C0-7E50-9C5A-DA89-D5B825383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ru-RU"/>
              <a:t>Сравнение эффективности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8DD4A7C-8581-21C8-65B4-D3330B1AE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539539"/>
            <a:ext cx="4338409" cy="37088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Использование алгоритма при закупке арматуры позволило сэкономить 2% от общих затрат при регулярной закупке.</a:t>
            </a:r>
          </a:p>
          <a:p>
            <a:pPr>
              <a:buClr>
                <a:srgbClr val="8AD0D6"/>
              </a:buClr>
            </a:pPr>
            <a:r>
              <a:rPr lang="ru-RU"/>
              <a:t>Ручной подсчет эффективнее алгоритма на 0,01%</a:t>
            </a:r>
          </a:p>
        </p:txBody>
      </p:sp>
      <p:pic>
        <p:nvPicPr>
          <p:cNvPr id="4" name="Рисунок 4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E471E7FA-BF02-8C1F-C715-978B7730C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16" y="2490959"/>
            <a:ext cx="5451627" cy="323008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6150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E96BDF-F785-DB89-7785-66D018029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solidFill>
                  <a:srgbClr val="DBDEE1"/>
                </a:solidFill>
              </a:rPr>
              <a:t>Алгоритм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352F25-BD4E-7453-F444-85805A803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6079" y="2850360"/>
            <a:ext cx="8946541" cy="13778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/>
              <a:t>По еженедельным ценам строится кривая скользящего среднего значения. Вдоль кривой создается диапазон допустимых цен. Если цена превышает максимум диапазона, то закупка проводится заранее на N недель вперед</a:t>
            </a:r>
          </a:p>
        </p:txBody>
      </p:sp>
    </p:spTree>
    <p:extLst>
      <p:ext uri="{BB962C8B-B14F-4D97-AF65-F5344CB8AC3E}">
        <p14:creationId xmlns:p14="http://schemas.microsoft.com/office/powerpoint/2010/main" val="2526274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6E68C4-1956-7B9B-5E96-4C5D64229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Архитектура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F7B3DD-225A-D9B2-0321-82C0CC02F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382" y="2522523"/>
            <a:ext cx="8946541" cy="17056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/>
              <a:t>Для прогнозирования используется встроенная в библиотеку </a:t>
            </a:r>
            <a:r>
              <a:rPr lang="ru-RU" err="1"/>
              <a:t>darts</a:t>
            </a:r>
            <a:r>
              <a:rPr lang="ru-RU"/>
              <a:t> нейронная сеть на основе </a:t>
            </a:r>
            <a:r>
              <a:rPr lang="ru-RU" err="1"/>
              <a:t>Pytorch</a:t>
            </a:r>
            <a:r>
              <a:rPr lang="ru-RU"/>
              <a:t> </a:t>
            </a:r>
            <a:r>
              <a:rPr lang="ru-RU" err="1"/>
              <a:t>Lightning</a:t>
            </a:r>
            <a:r>
              <a:rPr lang="ru-RU"/>
              <a:t> N-BEATS(</a:t>
            </a:r>
            <a:r>
              <a:rPr lang="ru-RU" err="1">
                <a:solidFill>
                  <a:srgbClr val="FFFFFF"/>
                </a:solidFill>
                <a:ea typeface="+mj-lt"/>
                <a:cs typeface="+mj-lt"/>
              </a:rPr>
              <a:t>Neural</a:t>
            </a:r>
            <a:r>
              <a:rPr lang="ru-RU">
                <a:solidFill>
                  <a:srgbClr val="FFFFFF"/>
                </a:solidFill>
                <a:ea typeface="+mj-lt"/>
                <a:cs typeface="+mj-lt"/>
              </a:rPr>
              <a:t> </a:t>
            </a:r>
            <a:r>
              <a:rPr lang="ru-RU" err="1">
                <a:solidFill>
                  <a:srgbClr val="FFFFFF"/>
                </a:solidFill>
                <a:ea typeface="+mj-lt"/>
                <a:cs typeface="+mj-lt"/>
              </a:rPr>
              <a:t>Basis</a:t>
            </a:r>
            <a:r>
              <a:rPr lang="ru-RU">
                <a:solidFill>
                  <a:srgbClr val="FFFFFF"/>
                </a:solidFill>
                <a:ea typeface="+mj-lt"/>
                <a:cs typeface="+mj-lt"/>
              </a:rPr>
              <a:t> </a:t>
            </a:r>
            <a:r>
              <a:rPr lang="ru-RU" err="1">
                <a:solidFill>
                  <a:srgbClr val="FFFFFF"/>
                </a:solidFill>
                <a:ea typeface="+mj-lt"/>
                <a:cs typeface="+mj-lt"/>
              </a:rPr>
              <a:t>Expansion</a:t>
            </a:r>
            <a:r>
              <a:rPr lang="ru-RU">
                <a:solidFill>
                  <a:srgbClr val="FFFFFF"/>
                </a:solidFill>
                <a:ea typeface="+mj-lt"/>
                <a:cs typeface="+mj-lt"/>
              </a:rPr>
              <a:t> Analysis Time Series </a:t>
            </a:r>
            <a:r>
              <a:rPr lang="ru-RU" err="1">
                <a:solidFill>
                  <a:srgbClr val="FFFFFF"/>
                </a:solidFill>
                <a:ea typeface="+mj-lt"/>
                <a:cs typeface="+mj-lt"/>
              </a:rPr>
              <a:t>Forecasting</a:t>
            </a:r>
            <a:r>
              <a:rPr lang="ru-RU"/>
              <a:t> - </a:t>
            </a:r>
            <a:r>
              <a:rPr lang="ru-RU">
                <a:solidFill>
                  <a:srgbClr val="FFFFFF"/>
                </a:solidFill>
                <a:latin typeface="Century Gothic"/>
              </a:rPr>
              <a:t>Расширенный анализ Прогнозирование временных рядов</a:t>
            </a:r>
            <a:r>
              <a:rPr lang="ru-RU"/>
              <a:t> на основе нейронной сети)</a:t>
            </a:r>
          </a:p>
          <a:p>
            <a:pPr>
              <a:buClr>
                <a:srgbClr val="8AD0D6"/>
              </a:buClr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1013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88FF55-6013-52A5-AC5F-2768BC26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Демонстрация работы</a:t>
            </a:r>
          </a:p>
        </p:txBody>
      </p:sp>
      <p:pic>
        <p:nvPicPr>
          <p:cNvPr id="3" name="Инструкция по работе с моделью">
            <a:hlinkClick r:id="" action="ppaction://media"/>
            <a:extLst>
              <a:ext uri="{FF2B5EF4-FFF2-40B4-BE49-F238E27FC236}">
                <a16:creationId xmlns:a16="http://schemas.microsoft.com/office/drawing/2014/main" id="{3FFF35B7-D80A-4758-9139-EB1EA1214C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7074" y="1609450"/>
            <a:ext cx="8313760" cy="46764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C906B7-F9FB-474D-A0F5-96D2C646A5C9}"/>
              </a:ext>
            </a:extLst>
          </p:cNvPr>
          <p:cNvSpPr txBox="1"/>
          <p:nvPr/>
        </p:nvSpPr>
        <p:spPr>
          <a:xfrm>
            <a:off x="10786188" y="4534678"/>
            <a:ext cx="128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hlinkClick r:id="rId5"/>
              </a:rPr>
              <a:t>Ссылка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167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4BBCE1-3726-47CE-8B96-09CA3C14F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193" y="452718"/>
            <a:ext cx="9404723" cy="1400530"/>
          </a:xfrm>
        </p:spPr>
        <p:txBody>
          <a:bodyPr/>
          <a:lstStyle/>
          <a:p>
            <a:r>
              <a:rPr lang="ru-RU"/>
              <a:t>Используемые инструменты</a:t>
            </a:r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6C2AA8C7-F479-EEAE-8CCF-0A1B5D071A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550" y="1465011"/>
            <a:ext cx="1192527" cy="1201491"/>
          </a:xfrm>
        </p:spPr>
      </p:pic>
      <p:pic>
        <p:nvPicPr>
          <p:cNvPr id="6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CF666B76-3A04-C426-15BB-A081E6955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983" y="1733292"/>
            <a:ext cx="2366904" cy="930327"/>
          </a:xfrm>
          <a:prstGeom prst="rect">
            <a:avLst/>
          </a:prstGeom>
        </p:spPr>
      </p:pic>
      <p:pic>
        <p:nvPicPr>
          <p:cNvPr id="7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0F429DF0-42C5-5201-D373-F095401DA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3027" y="1465137"/>
            <a:ext cx="1134043" cy="1193608"/>
          </a:xfrm>
          <a:prstGeom prst="rect">
            <a:avLst/>
          </a:prstGeom>
        </p:spPr>
      </p:pic>
      <p:pic>
        <p:nvPicPr>
          <p:cNvPr id="8" name="Picture 8" descr="Logo&#10;&#10;Description automatically generated">
            <a:extLst>
              <a:ext uri="{FF2B5EF4-FFF2-40B4-BE49-F238E27FC236}">
                <a16:creationId xmlns:a16="http://schemas.microsoft.com/office/drawing/2014/main" id="{0C5BCAE6-04A0-5104-0C74-5C367B0D6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3058" y="1874291"/>
            <a:ext cx="3194756" cy="751813"/>
          </a:xfrm>
          <a:prstGeom prst="rect">
            <a:avLst/>
          </a:prstGeom>
        </p:spPr>
      </p:pic>
      <p:pic>
        <p:nvPicPr>
          <p:cNvPr id="9" name="Picture 9" descr="Chart, radar chart&#10;&#10;Description automatically generated">
            <a:extLst>
              <a:ext uri="{FF2B5EF4-FFF2-40B4-BE49-F238E27FC236}">
                <a16:creationId xmlns:a16="http://schemas.microsoft.com/office/drawing/2014/main" id="{95288532-B987-6878-3596-24C1FDE5B6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6686" y="3976621"/>
            <a:ext cx="1133207" cy="1133207"/>
          </a:xfrm>
          <a:prstGeom prst="rect">
            <a:avLst/>
          </a:prstGeom>
        </p:spPr>
      </p:pic>
      <p:pic>
        <p:nvPicPr>
          <p:cNvPr id="10" name="Picture 10" descr="Icon&#10;&#10;Description automatically generated">
            <a:extLst>
              <a:ext uri="{FF2B5EF4-FFF2-40B4-BE49-F238E27FC236}">
                <a16:creationId xmlns:a16="http://schemas.microsoft.com/office/drawing/2014/main" id="{70F919F2-706F-D05E-324B-6B42E98C0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6545" y="3885286"/>
            <a:ext cx="1313330" cy="1313330"/>
          </a:xfrm>
          <a:prstGeom prst="rect">
            <a:avLst/>
          </a:prstGeom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C8EF09E6-A3C9-A871-4FD5-7A0A9AB4D17B}"/>
              </a:ext>
            </a:extLst>
          </p:cNvPr>
          <p:cNvSpPr txBox="1">
            <a:spLocks/>
          </p:cNvSpPr>
          <p:nvPr/>
        </p:nvSpPr>
        <p:spPr>
          <a:xfrm>
            <a:off x="637148" y="2752165"/>
            <a:ext cx="2110665" cy="9950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ru-RU"/>
              <a:t>Python</a:t>
            </a:r>
            <a:endParaRPr lang="en-US"/>
          </a:p>
          <a:p>
            <a:pPr marL="0" indent="0">
              <a:buNone/>
            </a:pPr>
            <a:r>
              <a:rPr lang="ru-RU" sz="1600"/>
              <a:t>Язык разработки</a:t>
            </a:r>
          </a:p>
          <a:p>
            <a:endParaRPr lang="ru-RU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F74C76D4-43A5-9F4D-F832-8A0B8B27B13D}"/>
              </a:ext>
            </a:extLst>
          </p:cNvPr>
          <p:cNvSpPr txBox="1">
            <a:spLocks/>
          </p:cNvSpPr>
          <p:nvPr/>
        </p:nvSpPr>
        <p:spPr>
          <a:xfrm>
            <a:off x="3290701" y="2725271"/>
            <a:ext cx="2110665" cy="99508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ru-RU" err="1"/>
              <a:t>Pandas</a:t>
            </a:r>
            <a:endParaRPr lang="en-US"/>
          </a:p>
          <a:p>
            <a:pPr marL="0" indent="0">
              <a:buNone/>
            </a:pPr>
            <a:r>
              <a:rPr lang="ru-RU" sz="1600"/>
              <a:t>Сбор и анализ данных</a:t>
            </a:r>
          </a:p>
          <a:p>
            <a:endParaRPr lang="ru-RU"/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98A5DFAB-F292-2C4C-3F11-07F1D7ABB215}"/>
              </a:ext>
            </a:extLst>
          </p:cNvPr>
          <p:cNvSpPr txBox="1">
            <a:spLocks/>
          </p:cNvSpPr>
          <p:nvPr/>
        </p:nvSpPr>
        <p:spPr>
          <a:xfrm>
            <a:off x="6419383" y="2725271"/>
            <a:ext cx="2110665" cy="99508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ru-RU" err="1"/>
              <a:t>Darts</a:t>
            </a:r>
            <a:endParaRPr lang="ru-RU"/>
          </a:p>
          <a:p>
            <a:pPr marL="0" indent="0">
              <a:buNone/>
            </a:pPr>
            <a:r>
              <a:rPr lang="ru-RU" sz="1600"/>
              <a:t>Работа с временными рядами</a:t>
            </a:r>
          </a:p>
          <a:p>
            <a:endParaRPr lang="ru-RU"/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FB560E9F-EF1B-D6CF-42A3-8416BBBD7D75}"/>
              </a:ext>
            </a:extLst>
          </p:cNvPr>
          <p:cNvSpPr txBox="1">
            <a:spLocks/>
          </p:cNvSpPr>
          <p:nvPr/>
        </p:nvSpPr>
        <p:spPr>
          <a:xfrm>
            <a:off x="9610818" y="2752165"/>
            <a:ext cx="2110665" cy="99508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ru-RU" err="1"/>
              <a:t>Numpy</a:t>
            </a:r>
            <a:endParaRPr lang="en-US"/>
          </a:p>
          <a:p>
            <a:pPr marL="0" indent="0">
              <a:buNone/>
            </a:pPr>
            <a:r>
              <a:rPr lang="ru-RU" sz="1600">
                <a:cs typeface="Arial"/>
              </a:rPr>
              <a:t>Общие математические и числовые операции</a:t>
            </a:r>
          </a:p>
          <a:p>
            <a:endParaRPr lang="ru-RU"/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3AC3A052-A9DE-3079-0DA6-024F9E11240C}"/>
              </a:ext>
            </a:extLst>
          </p:cNvPr>
          <p:cNvSpPr txBox="1">
            <a:spLocks/>
          </p:cNvSpPr>
          <p:nvPr/>
        </p:nvSpPr>
        <p:spPr>
          <a:xfrm>
            <a:off x="3290701" y="5351930"/>
            <a:ext cx="2361676" cy="12012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ru-RU" err="1"/>
              <a:t>MatplotLib</a:t>
            </a:r>
            <a:endParaRPr lang="ru-RU"/>
          </a:p>
          <a:p>
            <a:pPr marL="0" indent="0">
              <a:buNone/>
            </a:pPr>
            <a:r>
              <a:rPr lang="ru-RU"/>
              <a:t>Визуализация двухмерных и трехмерных данных</a:t>
            </a:r>
          </a:p>
          <a:p>
            <a:endParaRPr lang="ru-RU"/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BD517291-6FC0-D890-095D-270D94D5C0AD}"/>
              </a:ext>
            </a:extLst>
          </p:cNvPr>
          <p:cNvSpPr txBox="1">
            <a:spLocks/>
          </p:cNvSpPr>
          <p:nvPr/>
        </p:nvSpPr>
        <p:spPr>
          <a:xfrm>
            <a:off x="6473172" y="5298141"/>
            <a:ext cx="2361676" cy="11295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ru-RU" err="1"/>
              <a:t>Seaborn</a:t>
            </a:r>
            <a:endParaRPr lang="en-US"/>
          </a:p>
          <a:p>
            <a:pPr marL="0" indent="0">
              <a:buNone/>
            </a:pPr>
            <a:r>
              <a:rPr lang="ru-RU" sz="1600"/>
              <a:t>Вывод статистических графиков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87065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178</Words>
  <Application>Microsoft Office PowerPoint</Application>
  <PresentationFormat>Широкоэкранный</PresentationFormat>
  <Paragraphs>31</Paragraphs>
  <Slides>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Ион</vt:lpstr>
      <vt:lpstr>Кейс - Самолет</vt:lpstr>
      <vt:lpstr>Команда проекта</vt:lpstr>
      <vt:lpstr>Проблематика</vt:lpstr>
      <vt:lpstr>Сравнение эффективности</vt:lpstr>
      <vt:lpstr>Алгоритм</vt:lpstr>
      <vt:lpstr>Архитектура</vt:lpstr>
      <vt:lpstr>Демонстрация работы</vt:lpstr>
      <vt:lpstr>Используемые инструменты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Alexander S.</dc:creator>
  <cp:lastModifiedBy>Amogus Susus</cp:lastModifiedBy>
  <cp:revision>5</cp:revision>
  <dcterms:created xsi:type="dcterms:W3CDTF">2023-06-24T14:25:00Z</dcterms:created>
  <dcterms:modified xsi:type="dcterms:W3CDTF">2023-06-25T00:39:17Z</dcterms:modified>
</cp:coreProperties>
</file>